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sldIdLst>
    <p:sldId id="257" r:id="rId5"/>
    <p:sldId id="266" r:id="rId6"/>
    <p:sldId id="268" r:id="rId7"/>
    <p:sldId id="269" r:id="rId8"/>
    <p:sldId id="259" r:id="rId9"/>
    <p:sldId id="260" r:id="rId10"/>
    <p:sldId id="272" r:id="rId11"/>
    <p:sldId id="261" r:id="rId12"/>
    <p:sldId id="270" r:id="rId13"/>
    <p:sldId id="271" r:id="rId14"/>
    <p:sldId id="265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71" d="100"/>
          <a:sy n="71" d="100"/>
        </p:scale>
        <p:origin x="4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10/2/2026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>
            <a:normAutofit/>
          </a:bodyPr>
          <a:lstStyle/>
          <a:p>
            <a:r>
              <a:rPr lang="en-US" dirty="0"/>
              <a:t>Ekonomi &amp;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46823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95575"/>
            <a:ext cx="5334000" cy="1114426"/>
          </a:xfrm>
          <a:prstGeom prst="roundRect">
            <a:avLst>
              <a:gd name="adj" fmla="val 476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738437"/>
            <a:ext cx="5334000" cy="2314575"/>
          </a:xfrm>
          <a:prstGeom prst="roundRect">
            <a:avLst>
              <a:gd name="adj" fmla="val 49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1871662"/>
            <a:ext cx="228600" cy="228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1914525"/>
            <a:ext cx="285750" cy="228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704850"/>
            <a:ext cx="544559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2400" b="1" dirty="0" err="1">
                <a:solidFill>
                  <a:srgbClr val="0F172A"/>
                </a:solidFill>
                <a:latin typeface="Plus Jakarta Sans"/>
              </a:rPr>
              <a:t>Kepentingan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Bersama Ekonomi &amp;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Psikologi</a:t>
            </a:r>
            <a:endParaRPr sz="2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3925" y="2393394"/>
            <a:ext cx="48196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>
                <a:solidFill>
                  <a:srgbClr val="334155"/>
                </a:solidFill>
                <a:latin typeface="Inter"/>
              </a:rPr>
              <a:t>Studi </a:t>
            </a:r>
            <a:r>
              <a:rPr sz="1350" b="1" i="0" u="none" dirty="0" err="1">
                <a:solidFill>
                  <a:srgbClr val="334155"/>
                </a:solidFill>
                <a:latin typeface="Inter"/>
              </a:rPr>
              <a:t>Interdisipliner</a:t>
            </a:r>
            <a:r>
              <a:rPr sz="1350" b="1" i="0" u="none" dirty="0">
                <a:solidFill>
                  <a:srgbClr val="334155"/>
                </a:solidFill>
                <a:latin typeface="Inter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Menganalisis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bagaimana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faktor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mental internal (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sikap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motivasi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kognisi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)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mendorong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keputusan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alokasi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sumber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daya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yang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langka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305175"/>
            <a:ext cx="48196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334155"/>
                </a:solidFill>
                <a:latin typeface="Inter"/>
              </a:rPr>
              <a:t>Fokus</a:t>
            </a:r>
            <a:r>
              <a:rPr sz="1350" b="1" i="0" u="none" dirty="0">
                <a:solidFill>
                  <a:srgbClr val="334155"/>
                </a:solidFill>
                <a:latin typeface="Inter"/>
              </a:rPr>
              <a:t> Utama: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Menjelaskan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perbedaan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antara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asumsi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teoritis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rasional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dan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tindakan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nyata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individu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di pasar.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1876425"/>
            <a:ext cx="264957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Definisi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&amp; Ruang </a:t>
            </a:r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Lingkup</a:t>
            </a:r>
            <a:endParaRPr sz="20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53250" y="1919287"/>
            <a:ext cx="275203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Perbandingan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Fokus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Studi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200" y="2395537"/>
            <a:ext cx="48196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334155"/>
                </a:solidFill>
                <a:latin typeface="Inter"/>
              </a:rPr>
              <a:t>Ekonomi Murni: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Menganalisis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hasil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keputusan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terobservasi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maksimisasi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utilitas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ekstrinsik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, dan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keseimbangan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agregat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pasar.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3338512"/>
            <a:ext cx="48196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 err="1">
                <a:solidFill>
                  <a:srgbClr val="334155"/>
                </a:solidFill>
                <a:latin typeface="Inter"/>
              </a:rPr>
              <a:t>Psikologi</a:t>
            </a:r>
            <a:r>
              <a:rPr sz="1350" b="1" i="0" u="none" dirty="0">
                <a:solidFill>
                  <a:srgbClr val="334155"/>
                </a:solidFill>
                <a:latin typeface="Inter"/>
              </a:rPr>
              <a:t> Ekonomi: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Mengukur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proses mental internal,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persepsi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risiko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kepuasan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subjektif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,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serta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norma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sosial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pembentuk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Inter"/>
              </a:rPr>
              <a:t>preferensi</a:t>
            </a:r>
            <a:r>
              <a:rPr sz="135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6DAB3-9A50-8AD1-7725-E695D01D8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0EB76-6B54-E59D-B3DD-4F3EE85A8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80077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  <a:ea typeface="Cambria" panose="02040503050406030204" pitchFamily="18" charset="0"/>
              </a:rPr>
              <a:t>Kepentingan bersama di bidang ekonomi dan psikologi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A53EB-BFC9-C36F-EAEF-D0051FCB6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09823"/>
            <a:ext cx="11029615" cy="4890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Latar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belakang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munculnya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diawali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perbedaan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paradigma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mendasar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 Ekonomi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tradisional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berfokus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pada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alokasi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sumber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daya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langka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dan sangat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bergantung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pada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asumsi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i="1" dirty="0">
                <a:latin typeface="Cambria" panose="02040503050406030204" pitchFamily="18" charset="0"/>
                <a:ea typeface="Cambria" panose="02040503050406030204" pitchFamily="18" charset="0"/>
              </a:rPr>
              <a:t>Homo Economicus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—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yaitu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pemikiran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bahwa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manusia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adalah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makhluk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sepenuhnya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rasional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selalu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memaksimalkan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kepuasan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utilitas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), dan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memiliki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informasi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sempurna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>
              <a:buNone/>
            </a:pPr>
            <a:endParaRPr lang="en-ID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Sebaliknya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melihat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manusia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secara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lebih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realistis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berfokus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pada 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proses mental dan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individu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di mana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manusia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dibatasi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oleh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kapasitas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kognitif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emosi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norma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sosial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dan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persepsi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subjektif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 Antonides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menekankan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bahwa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memahami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fenomena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dunia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nyata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seperti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konsumen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tabungan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atau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respon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pasar,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kita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tidak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bisa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hanya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mengandalkan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model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matematika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kaku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melainkan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harus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mengintegrasikan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batas-batas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manusia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en-ID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091330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66975"/>
            <a:ext cx="5334000" cy="2857500"/>
          </a:xfrm>
          <a:prstGeom prst="roundRect">
            <a:avLst>
              <a:gd name="adj" fmla="val 4000"/>
            </a:avLst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466975"/>
            <a:ext cx="5334000" cy="2857500"/>
          </a:xfrm>
          <a:prstGeom prst="roundRect">
            <a:avLst>
              <a:gd name="adj" fmla="val 4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Kritik terhadap Asumsi Neoklasik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71775"/>
            <a:ext cx="62007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BE123C"/>
                </a:solidFill>
                <a:latin typeface="Plus Jakarta Sans"/>
              </a:rPr>
              <a:t>Asumsi Model Neoklasik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53200" y="2771775"/>
            <a:ext cx="56388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5803D"/>
                </a:solidFill>
                <a:latin typeface="Plus Jakarta Sans"/>
              </a:rPr>
              <a:t>Realitas Psikologi Ekonomi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190875"/>
            <a:ext cx="48196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75569"/>
                </a:solidFill>
                <a:latin typeface="Inter"/>
              </a:rPr>
              <a:t>Rasionalitas Murni: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Mengasumsikan manusia memiliki informasi sempurna dan kapasitas pengolahan data tanpa batas.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905250"/>
            <a:ext cx="48196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75569"/>
                </a:solidFill>
                <a:latin typeface="Inter"/>
              </a:rPr>
              <a:t>Preferensi Konstan: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Menganggap selera dan preferensi bersifat eksogen, stabil, serta tidak terpengaruh lingkungan.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19625"/>
            <a:ext cx="48196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75569"/>
                </a:solidFill>
                <a:latin typeface="Inter"/>
              </a:rPr>
              <a:t>Egoisme Maksimisasi: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Tindakan didorong penuh oleh pencapaian utilitas materi pribadi semata.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200" y="3190875"/>
            <a:ext cx="48196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75569"/>
                </a:solidFill>
                <a:latin typeface="Inter"/>
              </a:rPr>
              <a:t>Rasionalitas Terbatas (Simon):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Manusia menggunakan penyederhanaan kognitif (*heuristics*) dan memilih opsi yang cukup memuaskan (*satisficing*).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200" y="3905250"/>
            <a:ext cx="48196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75569"/>
                </a:solidFill>
                <a:latin typeface="Inter"/>
              </a:rPr>
              <a:t>Preferensi Dinamis: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Preferensi dibentuk oleh pembelajaran, pengalaman masa lalu, sosialisasi, dan promosi/iklan.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4619625"/>
            <a:ext cx="48196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475569"/>
                </a:solidFill>
                <a:latin typeface="Inter"/>
              </a:rPr>
              <a:t>Motivasi Sosial:</a:t>
            </a:r>
            <a:r>
              <a:rPr sz="1350" b="0" i="0" u="none">
                <a:solidFill>
                  <a:srgbClr val="475569"/>
                </a:solidFill>
                <a:latin typeface="Inter"/>
              </a:rPr>
              <a:t> Keputusan sangat dipengaruhi oleh norma kelompok, keadilan, dan altruisme.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E880-1CDA-702B-31F6-BEE7F5265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80077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  <a:ea typeface="Cambria" panose="02040503050406030204" pitchFamily="18" charset="0"/>
              </a:rPr>
              <a:t>Kepentingan bersama di bidang ekonomi dan psikologi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0CF7-8834-7287-4D01-8DBEBCDE2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09823"/>
            <a:ext cx="11029615" cy="4890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umumnya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digambarkan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sebagai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studi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tentang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pikiran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&amp;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yg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dipelajari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matkul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adalah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individu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masyarakat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Meskipun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juga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berhubungan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kelompok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atau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organisasi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tetapi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objek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utamanya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tetap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individu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Contoh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: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kepribadian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perkembangan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 social,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eksperimen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muncul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bidang-bidang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atas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berkaitan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termasuk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faktor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pribadi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kognitif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sosial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memasukkan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faktor-faktor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menawarkan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penjelasan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atas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tidak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dijelaskan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atau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tidak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dipertimbangkan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oleh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pendekatan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7158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E880-1CDA-702B-31F6-BEE7F5265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80077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  <a:ea typeface="Cambria" panose="02040503050406030204" pitchFamily="18" charset="0"/>
              </a:rPr>
              <a:t>Kepentingan bersama di bidang ekonomi dan psikologi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0CF7-8834-7287-4D01-8DBEBCDE2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09823"/>
            <a:ext cx="11029615" cy="4890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Contoh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jangka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panjang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orang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sering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kali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tidak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merasa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lebih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bahagia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saat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mereka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hidup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pendapatan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meningkat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banyak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orang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menyimpan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uang di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rekening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bank pada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saat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bersamaan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membiayai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mobil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mereka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tingkat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bunga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jauh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lebih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tinggi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orang-orang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melaporkan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kepuasan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tugas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sangat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membosankan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padahal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mereka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hanya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mendapat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sedikit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kompensasi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keuangan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orang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mau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bersusah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payah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hanya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membeli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barang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beberapa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ribu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rupiah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lebih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murah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2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74EA-7450-10EA-CB8F-962F2B83A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E339-BBB6-D2A4-B2A0-39C7BE18B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80077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  <a:ea typeface="Cambria" panose="02040503050406030204" pitchFamily="18" charset="0"/>
              </a:rPr>
              <a:t>Kepentingan bersama di bidang ekonomi dan psikologi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5FC8E-DDFD-D106-064E-55C808CE8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09823"/>
            <a:ext cx="11029615" cy="4890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klasik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konsep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'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Utilitas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'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diukur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secara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objektif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berdasarkan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pilihan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teramati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Namun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menunjukkan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bahwa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rasionalitas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manusia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sifatnya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terbatas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sebuah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konsep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dipopulerkan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oleh Herbert Simon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sebagai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i="1" dirty="0">
                <a:latin typeface="Cambria" panose="02040503050406030204" pitchFamily="18" charset="0"/>
                <a:ea typeface="Cambria" panose="02040503050406030204" pitchFamily="18" charset="0"/>
              </a:rPr>
              <a:t>Bounded Rationality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>
              <a:buNone/>
            </a:pP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Manusia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tidak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selalu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menghitung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peluang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matematis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terbaik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saat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mengambil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keputusan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 Karena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keterbatasan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memori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waktu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dan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kemampuan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memproses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informasi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manusia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cenderung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menggunakan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jalan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pintas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mental yang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disebut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heuristik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Dampaknya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keputusan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diambil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sering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kali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tidak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'optimal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secara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matematis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',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melainkan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cukup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'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memuaskan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' (</a:t>
            </a:r>
            <a:r>
              <a:rPr lang="en-ID" sz="2000" i="1" dirty="0">
                <a:latin typeface="Cambria" panose="02040503050406030204" pitchFamily="18" charset="0"/>
                <a:ea typeface="Cambria" panose="02040503050406030204" pitchFamily="18" charset="0"/>
              </a:rPr>
              <a:t>satisficing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). Selain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itu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utilitas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subjektif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seseorang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sangat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dipengaruhi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oleh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emosi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saat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itu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ID" sz="2000" i="1" dirty="0">
                <a:latin typeface="Cambria" panose="02040503050406030204" pitchFamily="18" charset="0"/>
                <a:ea typeface="Cambria" panose="02040503050406030204" pitchFamily="18" charset="0"/>
              </a:rPr>
              <a:t>affective states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) dan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pengalaman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 masa </a:t>
            </a:r>
            <a:r>
              <a:rPr lang="en-ID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lalu</a:t>
            </a:r>
            <a:r>
              <a:rPr lang="en-ID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358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E880-1CDA-702B-31F6-BEE7F5265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80077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  <a:ea typeface="Cambria" panose="02040503050406030204" pitchFamily="18" charset="0"/>
              </a:rPr>
              <a:t>Kepentingan bersama di bidang ekonomi dan psikologi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0CF7-8834-7287-4D01-8DBEBCDE2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09823"/>
            <a:ext cx="11029615" cy="4890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dimaksud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sini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adalah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individu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melibatkan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keputusan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faktor-faktor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penentu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serta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konsekuensi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keputusan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Keputusan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berhubungan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sumber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daya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langka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seperti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uang,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waktu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tenaga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Banyak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sekali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faktor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penentu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akibat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bersifat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subyektif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termasuk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lingkup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merupakan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satu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perbedaan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penting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ilmu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di mana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hanya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atau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dapat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diamati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dipelajari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bukan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proses mental.</a:t>
            </a:r>
          </a:p>
        </p:txBody>
      </p:sp>
    </p:spTree>
    <p:extLst>
      <p:ext uri="{BB962C8B-B14F-4D97-AF65-F5344CB8AC3E}">
        <p14:creationId xmlns:p14="http://schemas.microsoft.com/office/powerpoint/2010/main" val="1336653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371975"/>
            <a:ext cx="10972800" cy="990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4371975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Aktivitas Ekonomi Harian &amp; Persepsi Publik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26593" y="2352675"/>
            <a:ext cx="5738812" cy="838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sz="6600" b="1" i="0" u="none">
                <a:solidFill>
                  <a:srgbClr val="2563EB"/>
                </a:solidFill>
                <a:latin typeface="Plus Jakarta Sans"/>
              </a:rPr>
              <a:t>31% – 34%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8078" y="3343275"/>
            <a:ext cx="8655843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Inter"/>
              </a:rPr>
              <a:t>Proporsi waktu harian individu dialokasikan untuk aktivitas ekonomi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9750" y="3667125"/>
            <a:ext cx="8572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Inter"/>
              </a:rPr>
              <a:t>Mencakup pekerjaan berbayar, produksi domestik/rumah tangga, serta kerja sukarela di masyarakat.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610100"/>
            <a:ext cx="657225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Plus Jakarta Sans"/>
              </a:rPr>
              <a:t>6.7 dari 13 Skala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981575"/>
            <a:ext cx="53530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Pentingnya aktivitas ekonomi terhadap kepuasan hidup total (Studi Van Veldhoven).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4600" y="4610100"/>
            <a:ext cx="5867400" cy="3333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Plus Jakarta Sans"/>
              </a:rPr>
              <a:t>Hanya 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600" y="4981575"/>
            <a:ext cx="53530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Aktivitas harian yang disadari siswa secara eksplisit sebagai tindakan bernilai ekonomi.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41277"/>
            <a:ext cx="3321099" cy="1666875"/>
          </a:xfrm>
          <a:prstGeom prst="roundRect">
            <a:avLst>
              <a:gd name="adj" fmla="val 6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435524" y="2841277"/>
            <a:ext cx="3321099" cy="1666875"/>
          </a:xfrm>
          <a:prstGeom prst="roundRect">
            <a:avLst>
              <a:gd name="adj" fmla="val 6857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261449" y="2841277"/>
            <a:ext cx="3321099" cy="1666875"/>
          </a:xfrm>
          <a:prstGeom prst="roundRect">
            <a:avLst>
              <a:gd name="adj" fmla="val 685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099" y="3560415"/>
            <a:ext cx="200025" cy="228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024" y="3560415"/>
            <a:ext cx="200025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Paradigma Perilaku Katona (S-O-R)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381000" y="6187529"/>
            <a:ext cx="12954000" cy="21327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sz="1200" b="1" i="0" u="none">
                <a:solidFill>
                  <a:srgbClr val="64748B"/>
                </a:solidFill>
                <a:latin typeface="Inter"/>
              </a:rPr>
              <a:t>Feedback Loop:</a:t>
            </a:r>
            <a:r>
              <a:rPr sz="1200" b="0" i="0" u="none">
                <a:solidFill>
                  <a:srgbClr val="64748B"/>
                </a:solidFill>
                <a:latin typeface="Inter"/>
              </a:rPr>
              <a:t> Respon perilaku ekonomi agregat secara kumulatif akan mengubah kembali kondisi lingkungan objektif ekonomi di masa mendatang.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7837" y="3107977"/>
            <a:ext cx="3484624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2563EB"/>
                </a:solidFill>
                <a:latin typeface="Plus Jakarta Sans"/>
              </a:rPr>
              <a:t>STIMULUS (S)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721" y="3355627"/>
            <a:ext cx="365885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Lingkungan Objektif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7837" y="3669952"/>
            <a:ext cx="3484624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Inter"/>
              </a:rPr>
              <a:t>Perubahan pendapatan, harga barang, ketersediaan aset, &amp; kesempatan kerja.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3762" y="3107977"/>
            <a:ext cx="3484624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2563EB"/>
                </a:solidFill>
                <a:latin typeface="Plus Jakarta Sans"/>
              </a:rPr>
              <a:t>ORGANISME (O)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66646" y="3355627"/>
            <a:ext cx="365885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Variabel Perantara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3762" y="3669952"/>
            <a:ext cx="3484624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Inter"/>
              </a:rPr>
              <a:t>Sikap konsumen, persepsi risiko, dorongan motivasi, &amp; ekspektasi ekonomi.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79686" y="3107977"/>
            <a:ext cx="3484624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2563EB"/>
                </a:solidFill>
                <a:latin typeface="Plus Jakarta Sans"/>
              </a:rPr>
              <a:t>RESPON (R)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2571" y="3355627"/>
            <a:ext cx="365885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Perilaku Ekonomi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79686" y="3669952"/>
            <a:ext cx="3484624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Inter"/>
              </a:rPr>
              <a:t>Keputusan belanja konsumsi, alokasi tabungan, investasi, &amp; penawaran tenaga kerja.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A6B1-DAD8-B76C-4E5F-2ECF2138A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584384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  <a:ea typeface="Cambria" panose="02040503050406030204" pitchFamily="18" charset="0"/>
              </a:rPr>
              <a:t>RELEVANSI psIKOLOGI BAGI EKONOMI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53BE9-2413-196D-A189-BEC39B1AE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4251"/>
            <a:ext cx="11029615" cy="47952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Dengan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memasukkan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variabel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proses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model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beberapa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asumsi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diadaptasi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Hal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memberikan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gambaran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lebih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realistis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tentang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penjelasan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tingkah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cakupan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tingkah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lebih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luas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dijelaskan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1312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E880-1CDA-702B-31F6-BEE7F5265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80077"/>
          </a:xfrm>
        </p:spPr>
        <p:txBody>
          <a:bodyPr/>
          <a:lstStyle/>
          <a:p>
            <a:r>
              <a:rPr lang="sv-SE" dirty="0">
                <a:latin typeface="Cambria" panose="02040503050406030204" pitchFamily="18" charset="0"/>
                <a:ea typeface="Cambria" panose="02040503050406030204" pitchFamily="18" charset="0"/>
              </a:rPr>
              <a:t>Kepentingan bersama di bidang ekonomi dan psikologi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0CF7-8834-7287-4D01-8DBEBCDE2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09823"/>
            <a:ext cx="11029615" cy="4890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Kesimpulan :</a:t>
            </a:r>
          </a:p>
          <a:p>
            <a:pPr marL="0" indent="0">
              <a:buNone/>
            </a:pP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tidak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hadir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menghancurkan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ilmu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melainkan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untuk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memperkaya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melengkapinya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Dengan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memasukkan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variabel-variabel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psikologis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seperti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persepsi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motivasi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emosi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dan batas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kognitif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ke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analisis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kita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dapat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membangun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model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prediksi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jauh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lebih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akurat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realistis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mengenai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perilaku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manusia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Pemahaman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interdisipliner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ini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menjadi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kunci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utama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bagi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para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ekonom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manajer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, dan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pembuat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kebijakan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di era modern.</a:t>
            </a:r>
          </a:p>
        </p:txBody>
      </p:sp>
    </p:spTree>
    <p:extLst>
      <p:ext uri="{BB962C8B-B14F-4D97-AF65-F5344CB8AC3E}">
        <p14:creationId xmlns:p14="http://schemas.microsoft.com/office/powerpoint/2010/main" val="97073807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7BD4C1-B6B1-4715-ABF9-E660A51A4E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289AE2-D2AE-49D1-AFAC-3A79F679425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41E7CA09-9778-4414-AE97-8064B12DA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{14AA2C5D-47AA-4CDD-A6D6-FF1944058659}tf33552983_win32</Template>
  <TotalTime>237</TotalTime>
  <Words>976</Words>
  <Application>Microsoft Office PowerPoint</Application>
  <PresentationFormat>Widescreen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Cambria</vt:lpstr>
      <vt:lpstr>Franklin Gothic Book</vt:lpstr>
      <vt:lpstr>Franklin Gothic Demi</vt:lpstr>
      <vt:lpstr>Inter</vt:lpstr>
      <vt:lpstr>Plus Jakarta Sans</vt:lpstr>
      <vt:lpstr>Wingdings 2</vt:lpstr>
      <vt:lpstr>DividendVTI</vt:lpstr>
      <vt:lpstr>Ekonomi &amp; psikologi</vt:lpstr>
      <vt:lpstr>PowerPoint Presentation</vt:lpstr>
      <vt:lpstr>Kepentingan bersama di bidang ekonomi dan psikologi</vt:lpstr>
      <vt:lpstr>PowerPoint Presentation</vt:lpstr>
      <vt:lpstr>Kepentingan bersama di bidang ekonomi dan psikologi</vt:lpstr>
      <vt:lpstr>Kepentingan bersama di bidang ekonomi dan psikologi</vt:lpstr>
      <vt:lpstr>Kepentingan bersama di bidang ekonomi dan psikologi</vt:lpstr>
      <vt:lpstr>Kepentingan bersama di bidang ekonomi dan psikologi</vt:lpstr>
      <vt:lpstr>PowerPoint Presentation</vt:lpstr>
      <vt:lpstr>PowerPoint Presentation</vt:lpstr>
      <vt:lpstr>RELEVANSI psIKOLOGI BAGI EKONOMI</vt:lpstr>
      <vt:lpstr>Kepentingan bersama di bidang ekonomi dan psikologi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Ekonomi &amp; psikologi</dc:title>
  <dc:creator>Adi Kristiawan</dc:creator>
  <cp:lastModifiedBy>adi kristiawan</cp:lastModifiedBy>
  <cp:revision>4</cp:revision>
  <dcterms:created xsi:type="dcterms:W3CDTF">2023-09-25T02:53:05Z</dcterms:created>
  <dcterms:modified xsi:type="dcterms:W3CDTF">2026-10-02T02:29:53Z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